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82" r:id="rId2"/>
    <p:sldId id="317" r:id="rId3"/>
    <p:sldId id="446" r:id="rId4"/>
    <p:sldId id="421" r:id="rId5"/>
    <p:sldId id="443" r:id="rId6"/>
    <p:sldId id="452" r:id="rId7"/>
    <p:sldId id="447" r:id="rId8"/>
    <p:sldId id="445" r:id="rId9"/>
    <p:sldId id="448" r:id="rId10"/>
    <p:sldId id="453" r:id="rId11"/>
    <p:sldId id="450" r:id="rId12"/>
    <p:sldId id="451" r:id="rId13"/>
    <p:sldId id="463" r:id="rId14"/>
    <p:sldId id="464" r:id="rId15"/>
    <p:sldId id="465" r:id="rId16"/>
    <p:sldId id="454" r:id="rId17"/>
    <p:sldId id="455" r:id="rId18"/>
    <p:sldId id="457" r:id="rId19"/>
    <p:sldId id="458" r:id="rId20"/>
    <p:sldId id="460" r:id="rId21"/>
    <p:sldId id="459" r:id="rId22"/>
    <p:sldId id="456" r:id="rId23"/>
    <p:sldId id="461" r:id="rId24"/>
    <p:sldId id="462" r:id="rId25"/>
    <p:sldId id="466" r:id="rId26"/>
    <p:sldId id="365" r:id="rId27"/>
    <p:sldId id="364" r:id="rId28"/>
    <p:sldId id="36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0FB669F-9165-4708-B3E9-A02F14B53EDF}">
          <p14:sldIdLst>
            <p14:sldId id="282"/>
            <p14:sldId id="317"/>
          </p14:sldIdLst>
        </p14:section>
        <p14:section name="Microsoft Build White Template - preferred" id="{38B656EC-D568-4EF7-8842-9FA1AE1192C9}">
          <p14:sldIdLst>
            <p14:sldId id="446"/>
            <p14:sldId id="421"/>
            <p14:sldId id="443"/>
            <p14:sldId id="452"/>
            <p14:sldId id="447"/>
            <p14:sldId id="445"/>
            <p14:sldId id="448"/>
            <p14:sldId id="453"/>
            <p14:sldId id="450"/>
            <p14:sldId id="451"/>
            <p14:sldId id="463"/>
            <p14:sldId id="464"/>
            <p14:sldId id="465"/>
            <p14:sldId id="454"/>
            <p14:sldId id="455"/>
            <p14:sldId id="457"/>
            <p14:sldId id="458"/>
            <p14:sldId id="460"/>
            <p14:sldId id="459"/>
            <p14:sldId id="456"/>
            <p14:sldId id="461"/>
            <p14:sldId id="462"/>
            <p14:sldId id="466"/>
            <p14:sldId id="365"/>
            <p14:sldId id="364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9F7"/>
    <a:srgbClr val="7B4B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4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B824-D8A5-4794-86D8-B71FA73A8423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7437-8E6F-452F-A0FD-5F1C01AE3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Kubernetes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leading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orchestrator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trends.gogle.com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1081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59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834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1EDD-80FD-4224-9877-5244F3AB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859B1-483B-4447-ADC0-938A9C6A3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8FA82-0D23-489E-9507-8BF30FDA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D36-D446-4FAC-A2AB-710AEF77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F5C4-8167-4EF4-A527-D57582C5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4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FDB0-1795-440D-ADB1-412BBA40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42374-3364-45C4-BE64-4ACBB0BB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FAE7-D1A7-4D86-A510-849889DD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FA43-A962-4F6D-A1B4-B71592B2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DA799-2DEE-4D80-BC67-1FD1D6F8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873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61597-63C7-4C7B-AB21-9F27E3837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0BB49-DB2D-4AC5-AF1C-AB92803F8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E3075-5A21-4244-B98D-34A9A349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EDF6D-1742-466C-AD59-E26E74B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4918-56F4-436A-8F99-70BB7155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452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F50-4513-4360-B81A-BFFA168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6B6B-BB32-4824-859E-5EF60F0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324E-42FB-414E-B42D-DB0578B3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79B5-2CAE-4B3A-91C2-95B74895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26874-136F-4312-8EFE-D523BDB2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63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A2D4-0F04-4CCF-B6AC-B4D902B8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A85C0-BE78-4378-A513-A429A08D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8A8C-708E-4916-95E2-7468D2B2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A2A6-3913-4290-A277-0B571164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7704-4EA7-4C98-8822-46197CE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61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D58C-776C-481F-A7F3-CAB71356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075E-861F-4FE4-9867-790435F6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2C4A6-D539-4B5D-969B-A289FA2CD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F9C6-00B0-4504-9224-A2A4EEB2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3A5F5-64C8-47CD-8B75-41CDFE59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23D-CA31-4EEE-93B1-5651BF4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49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9DDD-2B27-4BDC-BBE6-4467385F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25987-0BDE-4086-93FE-C7103B734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61A0-5C28-4EA5-BB79-3FF8F219D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096FD-3690-4D2C-A8C1-9144AF54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39B72-2403-4382-92F5-29EAECF53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97073-48C8-42F8-9EC2-8436A301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9E8B5-256B-4F41-A3C3-9C2C6493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C2FF5-AD01-4077-8EB3-E71C6EE6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96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7741-E32D-4E9F-B6CA-DFA6A1D1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A6B3F-3D5F-441B-9751-D69645BB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CAF07-DD85-4E02-81AA-4C5D7A18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05AF-D7F3-4BBF-96FE-870C2A75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98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EC96E-629A-4D79-B60F-2ECCC051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4964F-FE03-4168-9D6F-10AD7EFB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613F-D001-419E-86EF-518E96A4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699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857A-E07A-4E4C-B9E4-8DC6BEF3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CE79-CFE5-4B1A-9577-74EEE9FC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15CC1-8962-41F6-A2E3-C19845F5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51FDE-2AE5-459E-A5B5-2DB4925F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A381-C12D-4449-9668-95D37A2C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A3C81-7A58-4E00-8147-24E47B4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87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B57E-8F96-456C-A8E7-66EFF937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71358-504B-40AF-9342-57ED49247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00C98-8831-4180-B196-025F4EAD4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524-8CF1-4439-8163-EBFF6D3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E0B45-720C-4D85-AF41-29D6C3CF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D96C-02F6-4AD1-AB33-C7230E32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38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39A6D-A798-46EF-AAB8-AFDE9833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B83E-447D-4530-9656-E49061FE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A99D9-1870-4B27-B892-45847603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96E4-D276-4042-870B-9583637C45DD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7F96-F486-4BD7-ADD8-17934C413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19BB5-1424-4C46-ABE7-CB8B23D6D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9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s://it.wikipedia.org/wiki/File:Twitter_bird_logo.pn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s://it.wikipedia.org/wiki/File:Twitter_bird_logo.png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2.png"/><Relationship Id="rId4" Type="http://schemas.openxmlformats.org/officeDocument/2006/relationships/image" Target="../media/image6.emf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t.wikipedia.org/wiki/File:Twitter_bird_logo.p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4EF6-2FEE-4B88-8AE6-31C8A0F2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12DE0-346E-4C93-8B69-824F2F613A24}"/>
              </a:ext>
            </a:extLst>
          </p:cNvPr>
          <p:cNvSpPr txBox="1"/>
          <p:nvPr/>
        </p:nvSpPr>
        <p:spPr>
          <a:xfrm>
            <a:off x="923330" y="5934670"/>
            <a:ext cx="476494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B20E1-12BA-452E-90FF-289F45751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0" y="5934670"/>
            <a:ext cx="92333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A79B7-9EA2-4749-AE01-D65E09213556}"/>
              </a:ext>
            </a:extLst>
          </p:cNvPr>
          <p:cNvSpPr txBox="1"/>
          <p:nvPr/>
        </p:nvSpPr>
        <p:spPr>
          <a:xfrm>
            <a:off x="10568355" y="5934670"/>
            <a:ext cx="1623646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45</a:t>
            </a:r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m</a:t>
            </a:r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B38A5B49-8676-4FE9-B19C-4FFA933CD2A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20967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Ubuntu Mono" panose="020B0509030602030204" pitchFamily="49" charset="0"/>
              </a:rPr>
              <a:t>.NET 6 App Architecture for Kubernetes</a:t>
            </a: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E99FE-37CF-43C3-A4E2-6BEC48598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179193"/>
            <a:ext cx="1695450" cy="1695450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A775AE0A-4C54-4323-919A-689D0C151496}"/>
              </a:ext>
            </a:extLst>
          </p:cNvPr>
          <p:cNvSpPr txBox="1">
            <a:spLocks/>
          </p:cNvSpPr>
          <p:nvPr/>
        </p:nvSpPr>
        <p:spPr>
          <a:xfrm>
            <a:off x="0" y="3096782"/>
            <a:ext cx="12192000" cy="957053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Ubuntu Mono" panose="020B0509030602030204" pitchFamily="49" charset="0"/>
              </a:rPr>
              <a:t>Part 1 : Hosting &amp; Application Lifecycle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359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50FDC6-646D-419F-B3EC-73D318F8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integration: Probes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3034-3FC4-4C3F-ACB4-D2A5DF94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001311" y="566916"/>
            <a:ext cx="5866486" cy="5724168"/>
          </a:xfrm>
          <a:prstGeom prst="rect">
            <a:avLst/>
          </a:prstGeom>
        </p:spPr>
      </p:pic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1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38" y="2379204"/>
            <a:ext cx="11117358" cy="196770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Ubuntu" panose="020B0504030602030204" pitchFamily="34" charset="0"/>
              </a:rPr>
              <a:t>Startup Probe</a:t>
            </a:r>
            <a:br>
              <a:rPr lang="en-US" sz="4800" b="1" dirty="0">
                <a:latin typeface="Ubuntu" panose="020B0504030602030204" pitchFamily="34" charset="0"/>
              </a:rPr>
            </a:br>
            <a:r>
              <a:rPr lang="en-US" sz="4800" dirty="0">
                <a:latin typeface="Ubuntu" panose="020B0504030602030204" pitchFamily="34" charset="0"/>
              </a:rPr>
              <a:t>I need a long time to start…</a:t>
            </a:r>
            <a:br>
              <a:rPr lang="en-US" sz="4800" dirty="0">
                <a:latin typeface="Ubuntu" panose="020B0504030602030204" pitchFamily="34" charset="0"/>
              </a:rPr>
            </a:br>
            <a:br>
              <a:rPr lang="en-US" sz="4800" dirty="0">
                <a:latin typeface="Ubuntu" panose="020B0504030602030204" pitchFamily="34" charset="0"/>
              </a:rPr>
            </a:br>
            <a:r>
              <a:rPr lang="en-US" sz="4800" b="1" dirty="0">
                <a:latin typeface="Ubuntu" panose="020B0504030602030204" pitchFamily="34" charset="0"/>
              </a:rPr>
              <a:t>Liveness Probe</a:t>
            </a:r>
            <a:br>
              <a:rPr lang="en-US" sz="4800" b="1" dirty="0">
                <a:latin typeface="Ubuntu" panose="020B0504030602030204" pitchFamily="34" charset="0"/>
              </a:rPr>
            </a:br>
            <a:r>
              <a:rPr lang="en-US" sz="4800" dirty="0">
                <a:latin typeface="Ubuntu" panose="020B0504030602030204" pitchFamily="34" charset="0"/>
              </a:rPr>
              <a:t>I’m alive – please don’t kill me</a:t>
            </a:r>
            <a:br>
              <a:rPr lang="en-US" sz="4800" dirty="0">
                <a:latin typeface="Ubuntu" panose="020B0504030602030204" pitchFamily="34" charset="0"/>
              </a:rPr>
            </a:br>
            <a:br>
              <a:rPr lang="en-US" sz="4800" dirty="0">
                <a:latin typeface="Ubuntu" panose="020B0504030602030204" pitchFamily="34" charset="0"/>
              </a:rPr>
            </a:br>
            <a:r>
              <a:rPr lang="en-US" sz="4800" b="1" dirty="0">
                <a:latin typeface="Ubuntu" panose="020B0504030602030204" pitchFamily="34" charset="0"/>
              </a:rPr>
              <a:t>Readiness Probe</a:t>
            </a:r>
            <a:br>
              <a:rPr lang="en-US" sz="4800" b="1" dirty="0">
                <a:latin typeface="Ubuntu" panose="020B0504030602030204" pitchFamily="34" charset="0"/>
              </a:rPr>
            </a:br>
            <a:r>
              <a:rPr lang="en-US" sz="4800" dirty="0">
                <a:latin typeface="Ubuntu" panose="020B0504030602030204" pitchFamily="34" charset="0"/>
              </a:rPr>
              <a:t>I’m ready to receive traffic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11EDB-0AD3-4343-AA4C-1D0C562DFBFB}"/>
              </a:ext>
            </a:extLst>
          </p:cNvPr>
          <p:cNvSpPr txBox="1"/>
          <p:nvPr/>
        </p:nvSpPr>
        <p:spPr>
          <a:xfrm>
            <a:off x="431338" y="6138595"/>
            <a:ext cx="1069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https://kubernetes.io/docs/tasks/configure-pod-container/configure-liveness-readiness-startup-probes/</a:t>
            </a:r>
          </a:p>
        </p:txBody>
      </p:sp>
    </p:spTree>
    <p:extLst>
      <p:ext uri="{BB962C8B-B14F-4D97-AF65-F5344CB8AC3E}">
        <p14:creationId xmlns:p14="http://schemas.microsoft.com/office/powerpoint/2010/main" val="99186597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11EDB-0AD3-4343-AA4C-1D0C562DFBFB}"/>
              </a:ext>
            </a:extLst>
          </p:cNvPr>
          <p:cNvSpPr txBox="1"/>
          <p:nvPr/>
        </p:nvSpPr>
        <p:spPr>
          <a:xfrm>
            <a:off x="431338" y="6138595"/>
            <a:ext cx="1069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https://kubernetes.io/docs/tasks/configure-pod-container/configure-liveness-readiness-startup-probes/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1FE30-24DC-47FF-AF5B-CA4B5A551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" y="619718"/>
            <a:ext cx="3366306" cy="5262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containerPort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8080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hostPort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8080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startupProbe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httpGet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healthz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failureThreshold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30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periodSeconds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BBBBBB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livenessProbe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httpGet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healthz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failureThreshold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periodSeconds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07817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180" y="895369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Handling long starting services?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47702-0EF5-499E-8749-27C4E104E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3" b="830"/>
          <a:stretch/>
        </p:blipFill>
        <p:spPr bwMode="auto">
          <a:xfrm>
            <a:off x="716280" y="951711"/>
            <a:ext cx="5077769" cy="4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645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Ubuntu" panose="020B0504030602030204" pitchFamily="34" charset="0"/>
              </a:rPr>
              <a:t>ASP.NET Core does not support this out of the box – does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22ECA3-FA23-4F4F-8D6A-4BCBB7F9876A}"/>
              </a:ext>
            </a:extLst>
          </p:cNvPr>
          <p:cNvSpPr txBox="1"/>
          <p:nvPr/>
        </p:nvSpPr>
        <p:spPr>
          <a:xfrm>
            <a:off x="788894" y="5239435"/>
            <a:ext cx="9601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https://andrewlock.net/running-async-tasks-on-app-startup-in-asp-net-core-3/</a:t>
            </a:r>
          </a:p>
        </p:txBody>
      </p:sp>
    </p:spTree>
    <p:extLst>
      <p:ext uri="{BB962C8B-B14F-4D97-AF65-F5344CB8AC3E}">
        <p14:creationId xmlns:p14="http://schemas.microsoft.com/office/powerpoint/2010/main" val="9025644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1E0761-73CA-466B-9E97-03B217CE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034"/>
            <a:ext cx="12192000" cy="427696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B5020A29-060A-4C8B-9067-B4177960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015" y="0"/>
            <a:ext cx="1614985" cy="1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3B519B9-56AC-4793-9522-9FA3EF57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7" y="21100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Ubuntu Mono" panose="020B0509030602030204" pitchFamily="49" charset="0"/>
              </a:rPr>
              <a:t>Changes made in ASP.NET Core 3.x</a:t>
            </a:r>
            <a:endParaRPr lang="pl-PL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90428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50FDC6-646D-419F-B3EC-73D318F86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Kubernetes integration: </a:t>
            </a:r>
            <a:r>
              <a:rPr lang="en-US" dirty="0"/>
              <a:t>Shutdown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73034-3FC4-4C3F-ACB4-D2A5DF945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6" r="-1" b="-1"/>
          <a:stretch/>
        </p:blipFill>
        <p:spPr>
          <a:xfrm>
            <a:off x="1001311" y="566916"/>
            <a:ext cx="5866486" cy="5724168"/>
          </a:xfrm>
          <a:prstGeom prst="rect">
            <a:avLst/>
          </a:prstGeom>
        </p:spPr>
      </p:pic>
      <p:cxnSp>
        <p:nvCxnSpPr>
          <p:cNvPr id="37" name="Straight Connector 2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85CC38-0D97-4A5F-81C6-5E45D7A6484E}"/>
              </a:ext>
            </a:extLst>
          </p:cNvPr>
          <p:cNvSpPr txBox="1"/>
          <p:nvPr/>
        </p:nvSpPr>
        <p:spPr>
          <a:xfrm>
            <a:off x="8153400" y="6199303"/>
            <a:ext cx="34663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https://bit.ly/3qPtnJn</a:t>
            </a:r>
          </a:p>
        </p:txBody>
      </p:sp>
    </p:spTree>
    <p:extLst>
      <p:ext uri="{BB962C8B-B14F-4D97-AF65-F5344CB8AC3E}">
        <p14:creationId xmlns:p14="http://schemas.microsoft.com/office/powerpoint/2010/main" val="3185210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E07BD-6FB7-4245-9672-187887EFCABF}"/>
              </a:ext>
            </a:extLst>
          </p:cNvPr>
          <p:cNvSpPr txBox="1"/>
          <p:nvPr/>
        </p:nvSpPr>
        <p:spPr>
          <a:xfrm>
            <a:off x="421341" y="6091082"/>
            <a:ext cx="1115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https://freecontent.manning.com/handling-client-requests-properly-with-kubernetes/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23D731-45B9-44EB-9535-95797572D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4" y="601028"/>
            <a:ext cx="10717895" cy="522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15888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E07BD-6FB7-4245-9672-187887EFCABF}"/>
              </a:ext>
            </a:extLst>
          </p:cNvPr>
          <p:cNvSpPr txBox="1"/>
          <p:nvPr/>
        </p:nvSpPr>
        <p:spPr>
          <a:xfrm>
            <a:off x="421341" y="6091082"/>
            <a:ext cx="1115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https://freecontent.manning.com/handling-client-requests-properly-with-kubernetes/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C03CCC-862A-4DB1-BAFC-7FF7984CA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945" y="1293177"/>
            <a:ext cx="10898467" cy="427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0822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AAE07BD-6FB7-4245-9672-187887EFCABF}"/>
              </a:ext>
            </a:extLst>
          </p:cNvPr>
          <p:cNvSpPr txBox="1"/>
          <p:nvPr/>
        </p:nvSpPr>
        <p:spPr>
          <a:xfrm>
            <a:off x="421341" y="6091082"/>
            <a:ext cx="1115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https://freecontent.manning.com/handling-client-requests-properly-with-kubernetes/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613A7B-8F8E-435B-AFA7-09A8A16F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04" y="1373504"/>
            <a:ext cx="10041113" cy="38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00341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CCBA0B-82A4-4AC0-B144-D5D8C245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5454" y="615451"/>
            <a:ext cx="6858000" cy="5627097"/>
          </a:xfrm>
          <a:prstGeom prst="rect">
            <a:avLst/>
          </a:prstGeom>
        </p:spPr>
      </p:pic>
      <p:pic>
        <p:nvPicPr>
          <p:cNvPr id="5" name="Obraz 7">
            <a:extLst>
              <a:ext uri="{FF2B5EF4-FFF2-40B4-BE49-F238E27FC236}">
                <a16:creationId xmlns:a16="http://schemas.microsoft.com/office/drawing/2014/main" id="{6E89CE98-C855-4822-9C4C-79D1BD479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4FD09D-49E7-455B-A2EE-0EB7395F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906" y="3033809"/>
            <a:ext cx="1531700" cy="128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14F01-F627-415E-B248-892A1752A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59" y="3140489"/>
            <a:ext cx="1245045" cy="1287804"/>
          </a:xfrm>
          <a:prstGeom prst="rect">
            <a:avLst/>
          </a:prstGeom>
        </p:spPr>
      </p:pic>
      <p:pic>
        <p:nvPicPr>
          <p:cNvPr id="16" name="Obraz 17">
            <a:extLst>
              <a:ext uri="{FF2B5EF4-FFF2-40B4-BE49-F238E27FC236}">
                <a16:creationId xmlns:a16="http://schemas.microsoft.com/office/drawing/2014/main" id="{731CD414-AD40-44EC-8F08-B2A6F7B1D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7604" y="1606278"/>
            <a:ext cx="1423086" cy="1037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393C4C-DE4C-4AA5-90E7-53E9EAA63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39" y="4670384"/>
            <a:ext cx="1367344" cy="1367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0D9D1C-AF03-4F6C-8FA8-341991C9FC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62" y="1709294"/>
            <a:ext cx="1253075" cy="934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50F0D6-7F3D-4739-BC45-89F351953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59" y="4634623"/>
            <a:ext cx="2985083" cy="1544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823173-BB71-4896-B885-62C2B1917B97}"/>
              </a:ext>
            </a:extLst>
          </p:cNvPr>
          <p:cNvSpPr txBox="1"/>
          <p:nvPr/>
        </p:nvSpPr>
        <p:spPr>
          <a:xfrm>
            <a:off x="892739" y="593467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1EDE7-5AEB-493B-886C-01653F17EC6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4" y="5934670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</p:spTree>
    <p:extLst>
      <p:ext uri="{BB962C8B-B14F-4D97-AF65-F5344CB8AC3E}">
        <p14:creationId xmlns:p14="http://schemas.microsoft.com/office/powerpoint/2010/main" val="177785595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85" y="140676"/>
            <a:ext cx="9403807" cy="109815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Ubuntu" panose="020B0504030602030204" pitchFamily="34" charset="0"/>
              </a:rPr>
              <a:t>WebApplication.CreateBuilder</a:t>
            </a:r>
            <a:r>
              <a:rPr lang="en-US" sz="4800" dirty="0">
                <a:latin typeface="Ubuntu" panose="020B0504030602030204" pitchFamily="34" charset="0"/>
              </a:rPr>
              <a:t>() 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640E5C-CB96-4F2C-A448-C477D3CD4092}"/>
              </a:ext>
            </a:extLst>
          </p:cNvPr>
          <p:cNvSpPr txBox="1">
            <a:spLocks/>
          </p:cNvSpPr>
          <p:nvPr/>
        </p:nvSpPr>
        <p:spPr>
          <a:xfrm>
            <a:off x="149984" y="1238829"/>
            <a:ext cx="9403807" cy="1098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latin typeface="Ubuntu" panose="020B0504030602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50EC401-76FA-4FFA-B657-6C729393F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" y="2939357"/>
            <a:ext cx="10988040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appLifetime.ApplicationStopping.Register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(() =&gt;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lang="en-US" altLang="en-US" dirty="0" err="1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Thread.Sleep</a:t>
            </a:r>
            <a:r>
              <a:rPr lang="en-US" altLang="en-US" dirty="0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(10000);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});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// Is this really the best way ?!?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A6003-DB23-4AD7-9A3D-E347BDBFE558}"/>
              </a:ext>
            </a:extLst>
          </p:cNvPr>
          <p:cNvSpPr txBox="1"/>
          <p:nvPr/>
        </p:nvSpPr>
        <p:spPr>
          <a:xfrm>
            <a:off x="381000" y="6280835"/>
            <a:ext cx="864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https://blog.markvincze.com/graceful-termination-in-kubernetes-with-asp-net-core/</a:t>
            </a:r>
          </a:p>
        </p:txBody>
      </p:sp>
    </p:spTree>
    <p:extLst>
      <p:ext uri="{BB962C8B-B14F-4D97-AF65-F5344CB8AC3E}">
        <p14:creationId xmlns:p14="http://schemas.microsoft.com/office/powerpoint/2010/main" val="15346250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11EDB-0AD3-4343-AA4C-1D0C562DFBFB}"/>
              </a:ext>
            </a:extLst>
          </p:cNvPr>
          <p:cNvSpPr txBox="1"/>
          <p:nvPr/>
        </p:nvSpPr>
        <p:spPr>
          <a:xfrm>
            <a:off x="431338" y="6138595"/>
            <a:ext cx="10693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https://kubernetes.io/docs/tasks/configure-pod-container/configure-liveness-readiness-startup-probes/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081FE30-24DC-47FF-AF5B-CA4B5A551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" y="2143213"/>
            <a:ext cx="2289088" cy="22159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lifecycle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prestop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BBBBBB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exec: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BBBBBB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  command: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8000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  - </a:t>
            </a:r>
            <a:r>
              <a:rPr lang="en-US" altLang="en-US" b="1" dirty="0" err="1">
                <a:solidFill>
                  <a:srgbClr val="008000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sh</a:t>
            </a:r>
            <a:endParaRPr lang="en-US" altLang="en-US" b="1" dirty="0">
              <a:solidFill>
                <a:srgbClr val="008000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  - -c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b="1" dirty="0">
                <a:solidFill>
                  <a:srgbClr val="008000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  - “sleep 5”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pic>
        <p:nvPicPr>
          <p:cNvPr id="4098" name="Picture 2" descr="Mind Blow GIFs - Get the best GIF on GIPHY">
            <a:extLst>
              <a:ext uri="{FF2B5EF4-FFF2-40B4-BE49-F238E27FC236}">
                <a16:creationId xmlns:a16="http://schemas.microsoft.com/office/drawing/2014/main" id="{4C269217-9E59-46E4-B67E-6DB5E2CEB7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980" y="910598"/>
            <a:ext cx="4437380" cy="443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6663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9081FE30-24DC-47FF-AF5B-CA4B5A551C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" y="619718"/>
            <a:ext cx="3366306" cy="52629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containerPort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8080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hostPort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8080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startupProbe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httpGet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healthz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failureThreshold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30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periodSeconds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BBBBBB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livenessProbe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httpGet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healthz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liveness-port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failureThreshold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rgbClr val="BBBBBB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  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periodSeconds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BBBBBB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rgbClr val="BBBBBB"/>
              </a:solidFill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AE07BD-6FB7-4245-9672-187887EFCABF}"/>
              </a:ext>
            </a:extLst>
          </p:cNvPr>
          <p:cNvSpPr txBox="1"/>
          <p:nvPr/>
        </p:nvSpPr>
        <p:spPr>
          <a:xfrm>
            <a:off x="421341" y="6091082"/>
            <a:ext cx="111520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https://freecontent.manning.com/handling-client-requests-properly-with-kubernetes/</a:t>
            </a:r>
          </a:p>
        </p:txBody>
      </p:sp>
    </p:spTree>
    <p:extLst>
      <p:ext uri="{BB962C8B-B14F-4D97-AF65-F5344CB8AC3E}">
        <p14:creationId xmlns:p14="http://schemas.microsoft.com/office/powerpoint/2010/main" val="419317066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180" y="895369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do we really need?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47702-0EF5-499E-8749-27C4E104E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3" b="830"/>
          <a:stretch/>
        </p:blipFill>
        <p:spPr bwMode="auto">
          <a:xfrm>
            <a:off x="716280" y="951711"/>
            <a:ext cx="5077769" cy="4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269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Ubuntu" panose="020B0504030602030204" pitchFamily="34" charset="0"/>
              </a:rPr>
              <a:t>Standardized pipeline &amp; behavior </a:t>
            </a:r>
            <a:r>
              <a:rPr lang="en-US" sz="4800" dirty="0" err="1">
                <a:latin typeface="Ubuntu" panose="020B0504030602030204" pitchFamily="34" charset="0"/>
              </a:rPr>
              <a:t>irregardless</a:t>
            </a:r>
            <a:r>
              <a:rPr lang="en-US" sz="4800" dirty="0">
                <a:latin typeface="Ubuntu" panose="020B0504030602030204" pitchFamily="34" charset="0"/>
              </a:rPr>
              <a:t> of workload type</a:t>
            </a:r>
          </a:p>
        </p:txBody>
      </p:sp>
    </p:spTree>
    <p:extLst>
      <p:ext uri="{BB962C8B-B14F-4D97-AF65-F5344CB8AC3E}">
        <p14:creationId xmlns:p14="http://schemas.microsoft.com/office/powerpoint/2010/main" val="88846906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F4C1E48-5B90-40EF-A239-CF848B1ED365}"/>
              </a:ext>
            </a:extLst>
          </p:cNvPr>
          <p:cNvSpPr/>
          <p:nvPr/>
        </p:nvSpPr>
        <p:spPr>
          <a:xfrm>
            <a:off x="874058" y="2572870"/>
            <a:ext cx="1394012" cy="802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Liveness</a:t>
            </a:r>
          </a:p>
          <a:p>
            <a:pPr algn="ctr"/>
            <a:r>
              <a:rPr lang="en-US" dirty="0"/>
              <a:t>Middleware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537A85-2A41-44F4-85B5-23A3B8169FC3}"/>
              </a:ext>
            </a:extLst>
          </p:cNvPr>
          <p:cNvSpPr/>
          <p:nvPr/>
        </p:nvSpPr>
        <p:spPr>
          <a:xfrm>
            <a:off x="3984809" y="2572870"/>
            <a:ext cx="1528482" cy="802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Startup</a:t>
            </a:r>
            <a:br>
              <a:rPr lang="en-US" dirty="0"/>
            </a:br>
            <a:r>
              <a:rPr lang="en-US" dirty="0"/>
              <a:t>Middleware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5229E6-17F9-4FA8-A522-832C3288A943}"/>
              </a:ext>
            </a:extLst>
          </p:cNvPr>
          <p:cNvSpPr/>
          <p:nvPr/>
        </p:nvSpPr>
        <p:spPr>
          <a:xfrm>
            <a:off x="5697066" y="2572870"/>
            <a:ext cx="1373841" cy="802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Readiness</a:t>
            </a:r>
          </a:p>
          <a:p>
            <a:pPr algn="ctr"/>
            <a:r>
              <a:rPr lang="en-US" dirty="0"/>
              <a:t>Middleware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16DCC1-2FB8-481F-B73C-8C03F4825120}"/>
              </a:ext>
            </a:extLst>
          </p:cNvPr>
          <p:cNvSpPr/>
          <p:nvPr/>
        </p:nvSpPr>
        <p:spPr>
          <a:xfrm>
            <a:off x="10645584" y="2572870"/>
            <a:ext cx="1373841" cy="802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  <a:p>
            <a:pPr algn="ctr"/>
            <a:r>
              <a:rPr lang="en-US" dirty="0"/>
              <a:t>Handler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9CEEA6-C44A-4ACA-9559-097D99530369}"/>
              </a:ext>
            </a:extLst>
          </p:cNvPr>
          <p:cNvSpPr/>
          <p:nvPr/>
        </p:nvSpPr>
        <p:spPr>
          <a:xfrm>
            <a:off x="2451845" y="2572870"/>
            <a:ext cx="1349189" cy="80234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  <a:p>
            <a:pPr algn="ctr"/>
            <a:r>
              <a:rPr lang="en-US" dirty="0"/>
              <a:t>Middleware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7AD4CF-EAE7-49E8-B3DA-2CF4F2145D2D}"/>
              </a:ext>
            </a:extLst>
          </p:cNvPr>
          <p:cNvSpPr/>
          <p:nvPr/>
        </p:nvSpPr>
        <p:spPr>
          <a:xfrm>
            <a:off x="8966939" y="2572870"/>
            <a:ext cx="1494870" cy="80234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Authorization</a:t>
            </a:r>
          </a:p>
          <a:p>
            <a:pPr algn="ctr"/>
            <a:r>
              <a:rPr lang="en-US" dirty="0"/>
              <a:t>Middleware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AE224A-BA17-4863-A75B-3221EE561130}"/>
              </a:ext>
            </a:extLst>
          </p:cNvPr>
          <p:cNvSpPr/>
          <p:nvPr/>
        </p:nvSpPr>
        <p:spPr>
          <a:xfrm>
            <a:off x="7254682" y="2577352"/>
            <a:ext cx="1528482" cy="80234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HealthCheck</a:t>
            </a:r>
            <a:br>
              <a:rPr lang="en-US" dirty="0"/>
            </a:br>
            <a:r>
              <a:rPr lang="en-US" dirty="0"/>
              <a:t>Middleware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C0D7781-90C3-4BBC-9805-40209C0A5652}"/>
              </a:ext>
            </a:extLst>
          </p:cNvPr>
          <p:cNvSpPr/>
          <p:nvPr/>
        </p:nvSpPr>
        <p:spPr>
          <a:xfrm>
            <a:off x="170329" y="2689411"/>
            <a:ext cx="519954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4B70076-76F6-4353-84B0-E869791629DA}"/>
              </a:ext>
            </a:extLst>
          </p:cNvPr>
          <p:cNvSpPr/>
          <p:nvPr/>
        </p:nvSpPr>
        <p:spPr>
          <a:xfrm rot="10800000">
            <a:off x="170329" y="3061446"/>
            <a:ext cx="519954" cy="170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42611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2F03D96-E0C0-4894-8EFC-7639F222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52" y="315525"/>
            <a:ext cx="4829081" cy="55189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3F447C-40B1-49EF-A838-ED65236E4860}"/>
              </a:ext>
            </a:extLst>
          </p:cNvPr>
          <p:cNvSpPr txBox="1">
            <a:spLocks/>
          </p:cNvSpPr>
          <p:nvPr/>
        </p:nvSpPr>
        <p:spPr>
          <a:xfrm>
            <a:off x="4468906" y="2766218"/>
            <a:ext cx="25526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b="1" dirty="0"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9650932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2F03D96-E0C0-4894-8EFC-7639F222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98" y="298747"/>
            <a:ext cx="4829081" cy="55189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C348CC-8F31-4719-B3A1-F3C0A9B13273}"/>
              </a:ext>
            </a:extLst>
          </p:cNvPr>
          <p:cNvSpPr txBox="1">
            <a:spLocks/>
          </p:cNvSpPr>
          <p:nvPr/>
        </p:nvSpPr>
        <p:spPr>
          <a:xfrm>
            <a:off x="3038805" y="2766219"/>
            <a:ext cx="37753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Q&amp;A</a:t>
            </a:r>
            <a:r>
              <a:rPr lang="pl-PL" sz="8000" b="1" dirty="0"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F8E68A-EF74-4699-A4D3-B740AEE13131}"/>
              </a:ext>
            </a:extLst>
          </p:cNvPr>
          <p:cNvSpPr txBox="1">
            <a:spLocks/>
          </p:cNvSpPr>
          <p:nvPr/>
        </p:nvSpPr>
        <p:spPr>
          <a:xfrm>
            <a:off x="1025204" y="4091781"/>
            <a:ext cx="715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l-PL" sz="8000" b="1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5337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maersk wallpaper evening">
            <a:extLst>
              <a:ext uri="{FF2B5EF4-FFF2-40B4-BE49-F238E27FC236}">
                <a16:creationId xmlns:a16="http://schemas.microsoft.com/office/drawing/2014/main" id="{33ECABDF-43AD-423D-BBC6-A4EDF4F0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A6C1B2A-BED6-44D6-978D-275A7CA01640}"/>
              </a:ext>
            </a:extLst>
          </p:cNvPr>
          <p:cNvSpPr txBox="1">
            <a:spLocks/>
          </p:cNvSpPr>
          <p:nvPr/>
        </p:nvSpPr>
        <p:spPr>
          <a:xfrm>
            <a:off x="24167" y="2748281"/>
            <a:ext cx="12192000" cy="120967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Ubuntu Mono" panose="020B0509030602030204" pitchFamily="49" charset="0"/>
              </a:rPr>
              <a:t>THE END</a:t>
            </a: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055A8-C454-4CE0-8ACA-BBFA2C0EC81B}"/>
              </a:ext>
            </a:extLst>
          </p:cNvPr>
          <p:cNvSpPr txBox="1"/>
          <p:nvPr/>
        </p:nvSpPr>
        <p:spPr>
          <a:xfrm>
            <a:off x="923330" y="5934670"/>
            <a:ext cx="476494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356D8-BA61-425D-80C4-FFBC19F5D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34670"/>
            <a:ext cx="92333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</p:spTree>
    <p:extLst>
      <p:ext uri="{BB962C8B-B14F-4D97-AF65-F5344CB8AC3E}">
        <p14:creationId xmlns:p14="http://schemas.microsoft.com/office/powerpoint/2010/main" val="166078775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What’s new in app hosting?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47702-0EF5-499E-8749-27C4E104E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3" b="830"/>
          <a:stretch/>
        </p:blipFill>
        <p:spPr bwMode="auto">
          <a:xfrm>
            <a:off x="1001307" y="566916"/>
            <a:ext cx="5866493" cy="57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312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D9318F-71C7-4E47-AEA7-76E19C19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015" y="0"/>
            <a:ext cx="1614985" cy="1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311B9-4B55-4D41-849D-84FACE8D5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25744"/>
            <a:ext cx="12192000" cy="476915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7" y="21100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latin typeface="Ubuntu Mono" panose="020B0509030602030204" pitchFamily="49" charset="0"/>
              </a:rPr>
              <a:t>Program.cs</a:t>
            </a:r>
            <a:r>
              <a:rPr lang="en-US" dirty="0">
                <a:latin typeface="Ubuntu Mono" panose="020B0509030602030204" pitchFamily="49" charset="0"/>
              </a:rPr>
              <a:t> (.NET5)</a:t>
            </a:r>
            <a:endParaRPr lang="pl-PL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15885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D9318F-71C7-4E47-AEA7-76E19C19C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015" y="0"/>
            <a:ext cx="1614985" cy="1614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67" y="21100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latin typeface="Ubuntu Mono" panose="020B0509030602030204" pitchFamily="49" charset="0"/>
              </a:rPr>
              <a:t>Program.cs</a:t>
            </a:r>
            <a:r>
              <a:rPr lang="en-US" dirty="0">
                <a:latin typeface="Ubuntu Mono" panose="020B0509030602030204" pitchFamily="49" charset="0"/>
              </a:rPr>
              <a:t> (.NET6)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117C3-9763-4BEC-A6B9-AA6F3390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532"/>
            <a:ext cx="12192000" cy="479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774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1180" y="895369"/>
            <a:ext cx="4724530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Hosting API Evolution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47702-0EF5-499E-8749-27C4E104ED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" r="3" b="830"/>
          <a:stretch/>
        </p:blipFill>
        <p:spPr bwMode="auto">
          <a:xfrm>
            <a:off x="716280" y="951711"/>
            <a:ext cx="5077769" cy="495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322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38" y="2379204"/>
            <a:ext cx="11117358" cy="1967706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latin typeface="Ubuntu" panose="020B0504030602030204" pitchFamily="34" charset="0"/>
              </a:rPr>
              <a:t>.NET Core 2.x: </a:t>
            </a:r>
            <a:br>
              <a:rPr lang="en-US" sz="4800" b="1" dirty="0">
                <a:latin typeface="Ubuntu" panose="020B0504030602030204" pitchFamily="34" charset="0"/>
              </a:rPr>
            </a:br>
            <a:r>
              <a:rPr lang="en-US" sz="4800" dirty="0" err="1">
                <a:latin typeface="Ubuntu" panose="020B0504030602030204" pitchFamily="34" charset="0"/>
              </a:rPr>
              <a:t>WebHost.CreateDefaultBuilder</a:t>
            </a:r>
            <a:r>
              <a:rPr lang="en-US" sz="4800" dirty="0">
                <a:latin typeface="Ubuntu" panose="020B0504030602030204" pitchFamily="34" charset="0"/>
              </a:rPr>
              <a:t>()</a:t>
            </a:r>
            <a:br>
              <a:rPr lang="en-US" sz="4800" dirty="0">
                <a:latin typeface="Ubuntu" panose="020B0504030602030204" pitchFamily="34" charset="0"/>
              </a:rPr>
            </a:br>
            <a:br>
              <a:rPr lang="en-US" sz="4800" dirty="0">
                <a:latin typeface="Ubuntu" panose="020B0504030602030204" pitchFamily="34" charset="0"/>
              </a:rPr>
            </a:br>
            <a:r>
              <a:rPr lang="en-US" sz="4800" b="1" dirty="0">
                <a:latin typeface="Ubuntu" panose="020B0504030602030204" pitchFamily="34" charset="0"/>
              </a:rPr>
              <a:t>.NET Core 3.x / .NET 5:</a:t>
            </a:r>
            <a:r>
              <a:rPr lang="en-US" sz="4800" dirty="0">
                <a:latin typeface="Ubuntu" panose="020B0504030602030204" pitchFamily="34" charset="0"/>
              </a:rPr>
              <a:t> </a:t>
            </a:r>
            <a:r>
              <a:rPr lang="en-US" sz="4800" dirty="0" err="1">
                <a:latin typeface="Ubuntu" panose="020B0504030602030204" pitchFamily="34" charset="0"/>
              </a:rPr>
              <a:t>Host.CreateDefaultBuilder</a:t>
            </a:r>
            <a:r>
              <a:rPr lang="en-US" sz="4800" dirty="0">
                <a:latin typeface="Ubuntu" panose="020B0504030602030204" pitchFamily="34" charset="0"/>
              </a:rPr>
              <a:t>()</a:t>
            </a:r>
            <a:br>
              <a:rPr lang="en-US" sz="4800" dirty="0">
                <a:latin typeface="Ubuntu" panose="020B0504030602030204" pitchFamily="34" charset="0"/>
              </a:rPr>
            </a:br>
            <a:br>
              <a:rPr lang="en-US" sz="4800" dirty="0">
                <a:latin typeface="Ubuntu" panose="020B0504030602030204" pitchFamily="34" charset="0"/>
              </a:rPr>
            </a:br>
            <a:r>
              <a:rPr lang="en-US" sz="4800" b="1" dirty="0">
                <a:latin typeface="Ubuntu" panose="020B0504030602030204" pitchFamily="34" charset="0"/>
              </a:rPr>
              <a:t>.NET 6: </a:t>
            </a:r>
            <a:br>
              <a:rPr lang="en-US" sz="4800" b="1" dirty="0">
                <a:latin typeface="Ubuntu" panose="020B0504030602030204" pitchFamily="34" charset="0"/>
              </a:rPr>
            </a:br>
            <a:r>
              <a:rPr lang="en-US" sz="4800" dirty="0" err="1">
                <a:latin typeface="Ubuntu" panose="020B0504030602030204" pitchFamily="34" charset="0"/>
              </a:rPr>
              <a:t>WebApplication.CreateBuilder</a:t>
            </a:r>
            <a:r>
              <a:rPr lang="en-US" sz="4800" dirty="0">
                <a:latin typeface="Ubuntu" panose="020B0504030602030204" pitchFamily="34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658255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85" y="140676"/>
            <a:ext cx="9403807" cy="1098153"/>
          </a:xfrm>
        </p:spPr>
        <p:txBody>
          <a:bodyPr>
            <a:normAutofit/>
          </a:bodyPr>
          <a:lstStyle/>
          <a:p>
            <a:pPr algn="ctr"/>
            <a:r>
              <a:rPr lang="en-US" sz="4800" dirty="0" err="1">
                <a:latin typeface="Ubuntu" panose="020B0504030602030204" pitchFamily="34" charset="0"/>
              </a:rPr>
              <a:t>WebApplication.CreateBuilder</a:t>
            </a:r>
            <a:r>
              <a:rPr lang="en-US" sz="4800" dirty="0">
                <a:latin typeface="Ubuntu" panose="020B0504030602030204" pitchFamily="34" charset="0"/>
              </a:rPr>
              <a:t>() 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3640E5C-CB96-4F2C-A448-C477D3CD4092}"/>
              </a:ext>
            </a:extLst>
          </p:cNvPr>
          <p:cNvSpPr txBox="1">
            <a:spLocks/>
          </p:cNvSpPr>
          <p:nvPr/>
        </p:nvSpPr>
        <p:spPr>
          <a:xfrm>
            <a:off x="149984" y="1238829"/>
            <a:ext cx="9403807" cy="1098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800" dirty="0">
              <a:latin typeface="Ubuntu" panose="020B050403060203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50EC401-76FA-4FFA-B657-6C729393F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" y="1354903"/>
            <a:ext cx="10988040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// Create the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WebApplicationBuilder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builder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WebApplication.CreateBuilder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args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// Configure the application and DI container registrations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builder.Services.AddControllers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builder.Services.AddSingleton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MySingletonService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&gt;();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builder.Logging.AddConsole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// Start building the pipeline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var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app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builder.Build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 </a:t>
            </a:r>
            <a:r>
              <a:rPr lang="en-US" altLang="en-US" dirty="0" err="1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app.UseStaticFiles</a:t>
            </a:r>
            <a:r>
              <a:rPr lang="en-US" altLang="en-US" dirty="0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app.UseMiddleware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&lt;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MyMiddleware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393A34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&gt;();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 err="1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app.MapControllers</a:t>
            </a:r>
            <a:r>
              <a:rPr lang="en-US" altLang="en-US" dirty="0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393A34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app.Run</a:t>
            </a:r>
            <a:r>
              <a:rPr lang="en-US" altLang="en-US" dirty="0">
                <a:solidFill>
                  <a:srgbClr val="393A34"/>
                </a:solidFill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();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// &lt;--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RunAsync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supported too, no 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CancellationToken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ascadia Code PL" panose="020B0609020000020004" pitchFamily="49" charset="0"/>
                <a:ea typeface="Cascadia Code PL" panose="020B0609020000020004" pitchFamily="49" charset="0"/>
                <a:cs typeface="Cascadia Code PL" panose="020B0609020000020004" pitchFamily="49" charset="0"/>
              </a:rPr>
              <a:t> ?!?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scadia Code PL" panose="020B0609020000020004" pitchFamily="49" charset="0"/>
              <a:ea typeface="Cascadia Code PL" panose="020B0609020000020004" pitchFamily="49" charset="0"/>
              <a:cs typeface="Cascadia Code PL" panose="020B060902000002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3C986B-043A-45F5-B62C-8C0EC19FB973}"/>
              </a:ext>
            </a:extLst>
          </p:cNvPr>
          <p:cNvSpPr txBox="1"/>
          <p:nvPr/>
        </p:nvSpPr>
        <p:spPr>
          <a:xfrm>
            <a:off x="497840" y="6219875"/>
            <a:ext cx="10165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https://andrewlock.net/exploring-dotnet-6-part-2-comparing-webapplicationbuilder-to-the-generic-host/</a:t>
            </a:r>
          </a:p>
        </p:txBody>
      </p:sp>
    </p:spTree>
    <p:extLst>
      <p:ext uri="{BB962C8B-B14F-4D97-AF65-F5344CB8AC3E}">
        <p14:creationId xmlns:p14="http://schemas.microsoft.com/office/powerpoint/2010/main" val="263307297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Ubuntu" panose="020B0504030602030204" pitchFamily="34" charset="0"/>
              </a:rPr>
              <a:t>Do we have to use the new API?</a:t>
            </a:r>
          </a:p>
        </p:txBody>
      </p:sp>
    </p:spTree>
    <p:extLst>
      <p:ext uri="{BB962C8B-B14F-4D97-AF65-F5344CB8AC3E}">
        <p14:creationId xmlns:p14="http://schemas.microsoft.com/office/powerpoint/2010/main" val="19621504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591</Words>
  <Application>Microsoft Office PowerPoint</Application>
  <PresentationFormat>Widescreen</PresentationFormat>
  <Paragraphs>102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Cascadia Code PL</vt:lpstr>
      <vt:lpstr>Tw Cen MT</vt:lpstr>
      <vt:lpstr>Ubuntu</vt:lpstr>
      <vt:lpstr>Ubuntu Mono</vt:lpstr>
      <vt:lpstr>Office Theme</vt:lpstr>
      <vt:lpstr>PowerPoint Presentation</vt:lpstr>
      <vt:lpstr>PowerPoint Presentation</vt:lpstr>
      <vt:lpstr>What’s new in app hosting?</vt:lpstr>
      <vt:lpstr>Program.cs (.NET5)</vt:lpstr>
      <vt:lpstr>Program.cs (.NET6)</vt:lpstr>
      <vt:lpstr>Hosting API Evolution</vt:lpstr>
      <vt:lpstr>.NET Core 2.x:  WebHost.CreateDefaultBuilder()  .NET Core 3.x / .NET 5: Host.CreateDefaultBuilder()  .NET 6:  WebApplication.CreateBuilder()</vt:lpstr>
      <vt:lpstr>WebApplication.CreateBuilder() ?</vt:lpstr>
      <vt:lpstr>Do we have to use the new API?</vt:lpstr>
      <vt:lpstr>Kubernetes integration: Probes</vt:lpstr>
      <vt:lpstr>Startup Probe I need a long time to start…  Liveness Probe I’m alive – please don’t kill me  Readiness Probe I’m ready to receive traffic</vt:lpstr>
      <vt:lpstr>PowerPoint Presentation</vt:lpstr>
      <vt:lpstr>Handling long starting services?</vt:lpstr>
      <vt:lpstr>ASP.NET Core does not support this out of the box – does it?</vt:lpstr>
      <vt:lpstr>Changes made in ASP.NET Core 3.x</vt:lpstr>
      <vt:lpstr>Kubernetes integration: Shutdown</vt:lpstr>
      <vt:lpstr>PowerPoint Presentation</vt:lpstr>
      <vt:lpstr>PowerPoint Presentation</vt:lpstr>
      <vt:lpstr>PowerPoint Presentation</vt:lpstr>
      <vt:lpstr>WebApplication.CreateBuilder() ?</vt:lpstr>
      <vt:lpstr>PowerPoint Presentation</vt:lpstr>
      <vt:lpstr>PowerPoint Presentation</vt:lpstr>
      <vt:lpstr>What do we really need?</vt:lpstr>
      <vt:lpstr>Standardized pipeline &amp; behavior irregardless of workload type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 Wasilewski</dc:creator>
  <cp:lastModifiedBy>Maciej Misztal</cp:lastModifiedBy>
  <cp:revision>17</cp:revision>
  <dcterms:created xsi:type="dcterms:W3CDTF">2019-03-27T11:25:35Z</dcterms:created>
  <dcterms:modified xsi:type="dcterms:W3CDTF">2021-11-18T17:41:26Z</dcterms:modified>
</cp:coreProperties>
</file>